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70" r:id="rId4"/>
    <p:sldId id="258" r:id="rId5"/>
    <p:sldId id="267" r:id="rId6"/>
    <p:sldId id="268" r:id="rId7"/>
    <p:sldId id="269" r:id="rId8"/>
    <p:sldId id="259" r:id="rId9"/>
    <p:sldId id="260" r:id="rId10"/>
    <p:sldId id="261" r:id="rId11"/>
    <p:sldId id="266" r:id="rId12"/>
    <p:sldId id="262" r:id="rId13"/>
    <p:sldId id="263" r:id="rId14"/>
    <p:sldId id="265" r:id="rId15"/>
    <p:sldId id="275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55" autoAdjust="0"/>
    <p:restoredTop sz="94660"/>
  </p:normalViewPr>
  <p:slideViewPr>
    <p:cSldViewPr>
      <p:cViewPr varScale="1">
        <p:scale>
          <a:sx n="84" d="100"/>
          <a:sy n="84" d="100"/>
        </p:scale>
        <p:origin x="-84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72A988-FF60-4E3D-B890-90AA3B79E7E6}" type="datetimeFigureOut">
              <a:rPr lang="en-US" smtClean="0"/>
              <a:pPr/>
              <a:t>3/9/2009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C1CE78-3EF4-407C-BC3F-1B07827E3B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B548-7359-484D-A9E0-469ACD88CF79}" type="datetime1">
              <a:rPr lang="en-US" smtClean="0"/>
              <a:pPr/>
              <a:t>3/9/2009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1DC68-18CD-4713-9274-8DB263B9BD69}" type="datetime1">
              <a:rPr lang="en-US" smtClean="0"/>
              <a:pPr/>
              <a:t>3/9/2009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84F0C-6853-4DEE-BC05-640373C80D90}" type="datetime1">
              <a:rPr lang="en-US" smtClean="0"/>
              <a:pPr/>
              <a:t>3/9/2009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49A1-D54B-4806-A78E-9A31C6BFD711}" type="datetime1">
              <a:rPr lang="en-US" smtClean="0"/>
              <a:pPr/>
              <a:t>3/9/2009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E311-EC3A-43AA-8AE4-61C0266A121F}" type="datetime1">
              <a:rPr lang="en-US" smtClean="0"/>
              <a:pPr/>
              <a:t>3/9/2009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FEBFE-6A2F-4579-B8BC-DF8CFD31DC93}" type="datetime1">
              <a:rPr lang="en-US" smtClean="0"/>
              <a:pPr/>
              <a:t>3/9/2009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A6A9-1566-42C4-B27A-741270D26E3A}" type="datetime1">
              <a:rPr lang="en-US" smtClean="0"/>
              <a:pPr/>
              <a:t>3/9/2009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08B9-5BCD-4E71-96D9-F31CFCB5191C}" type="datetime1">
              <a:rPr lang="en-US" smtClean="0"/>
              <a:pPr/>
              <a:t>3/9/2009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69623-6723-4702-AC74-8AAC8DB34B9C}" type="datetime1">
              <a:rPr lang="en-US" smtClean="0"/>
              <a:pPr/>
              <a:t>3/9/2009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078E-45D7-4596-8B6F-7D4E9DFE47AE}" type="datetime1">
              <a:rPr lang="en-US" smtClean="0"/>
              <a:pPr/>
              <a:t>3/9/2009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A829E-E768-46D0-9629-1AF088B71791}" type="datetime1">
              <a:rPr lang="en-US" smtClean="0"/>
              <a:pPr/>
              <a:t>3/9/2009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3000">
              <a:schemeClr val="accent1">
                <a:tint val="66000"/>
                <a:satMod val="160000"/>
              </a:schemeClr>
            </a:gs>
            <a:gs pos="13000">
              <a:schemeClr val="accent1">
                <a:tint val="44500"/>
                <a:satMod val="160000"/>
              </a:schemeClr>
            </a:gs>
            <a:gs pos="13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61C07-1AB8-4251-AA7D-020E4C613539}" type="datetime1">
              <a:rPr lang="en-US" smtClean="0"/>
              <a:pPr/>
              <a:t>3/9/2009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2F459-A7EF-4587-B742-220D7CF46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smtClean="0"/>
              <a:t>Implementing Stack and Queue Data Structures with SAS</a:t>
            </a:r>
            <a:r>
              <a:rPr lang="en-US" b="1" baseline="30000" smtClean="0"/>
              <a:t>®</a:t>
            </a:r>
            <a:r>
              <a:rPr lang="en-US" b="1" smtClean="0"/>
              <a:t> Hash Objects</a:t>
            </a:r>
            <a:br>
              <a:rPr lang="en-US" b="1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smtClean="0"/>
              <a:t>Larry Hoyle</a:t>
            </a:r>
          </a:p>
          <a:p>
            <a:r>
              <a:rPr lang="en-US" smtClean="0"/>
              <a:t>Institute for Policy and Social Research</a:t>
            </a:r>
          </a:p>
          <a:p>
            <a:r>
              <a:rPr lang="en-US" smtClean="0"/>
              <a:t>University of Kansas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743200" y="6356350"/>
            <a:ext cx="3810000" cy="365125"/>
          </a:xfrm>
        </p:spPr>
        <p:txBody>
          <a:bodyPr/>
          <a:lstStyle/>
          <a:p>
            <a:r>
              <a:rPr lang="en-US" smtClean="0"/>
              <a:t>SGF2009 paper 084, Larry Hoyle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Object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loud 4"/>
          <p:cNvSpPr/>
          <p:nvPr/>
        </p:nvSpPr>
        <p:spPr>
          <a:xfrm>
            <a:off x="3581400" y="1524000"/>
            <a:ext cx="5562600" cy="4572000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800600" y="4800600"/>
            <a:ext cx="6858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key1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77000" y="3581400"/>
            <a:ext cx="838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key25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724400" y="2362200"/>
            <a:ext cx="6858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key8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791200" y="4800600"/>
            <a:ext cx="9906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620000" y="3581400"/>
            <a:ext cx="9906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value25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715000" y="2362200"/>
            <a:ext cx="9906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value8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6" idx="3"/>
            <a:endCxn id="9" idx="1"/>
          </p:cNvCxnSpPr>
          <p:nvPr/>
        </p:nvCxnSpPr>
        <p:spPr>
          <a:xfrm>
            <a:off x="5486400" y="4985266"/>
            <a:ext cx="304800" cy="1588"/>
          </a:xfrm>
          <a:prstGeom prst="straightConnector1">
            <a:avLst/>
          </a:prstGeom>
          <a:ln w="539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7315200" y="3733800"/>
            <a:ext cx="304800" cy="1588"/>
          </a:xfrm>
          <a:prstGeom prst="straightConnector1">
            <a:avLst/>
          </a:prstGeom>
          <a:ln w="539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410200" y="2590800"/>
            <a:ext cx="304800" cy="1588"/>
          </a:xfrm>
          <a:prstGeom prst="straightConnector1">
            <a:avLst/>
          </a:prstGeom>
          <a:ln w="539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52400" y="31242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Oh Hash Object - Give me the value for key8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81000" y="3962400"/>
            <a:ext cx="19050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value8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Object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loud 4"/>
          <p:cNvSpPr/>
          <p:nvPr/>
        </p:nvSpPr>
        <p:spPr>
          <a:xfrm>
            <a:off x="3581400" y="1524000"/>
            <a:ext cx="5562600" cy="4572000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800600" y="4800600"/>
            <a:ext cx="6858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key1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77000" y="3581400"/>
            <a:ext cx="838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key25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724400" y="2362200"/>
            <a:ext cx="6858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key8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791200" y="4800600"/>
            <a:ext cx="9906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620000" y="3581400"/>
            <a:ext cx="9906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value25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715000" y="2362200"/>
            <a:ext cx="9906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value8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6" idx="3"/>
            <a:endCxn id="9" idx="1"/>
          </p:cNvCxnSpPr>
          <p:nvPr/>
        </p:nvCxnSpPr>
        <p:spPr>
          <a:xfrm>
            <a:off x="5486400" y="4985266"/>
            <a:ext cx="304800" cy="1588"/>
          </a:xfrm>
          <a:prstGeom prst="straightConnector1">
            <a:avLst/>
          </a:prstGeom>
          <a:ln w="539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7315200" y="3733800"/>
            <a:ext cx="304800" cy="1588"/>
          </a:xfrm>
          <a:prstGeom prst="straightConnector1">
            <a:avLst/>
          </a:prstGeom>
          <a:ln w="539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410200" y="2590800"/>
            <a:ext cx="304800" cy="1588"/>
          </a:xfrm>
          <a:prstGeom prst="straightConnector1">
            <a:avLst/>
          </a:prstGeom>
          <a:ln w="539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52400" y="31242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Oh Hash Object - Give me the value for key33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81000" y="3962400"/>
            <a:ext cx="19050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Sorry No can do “</a:t>
            </a:r>
            <a:r>
              <a:rPr lang="en-US" sz="3200" dirty="0" err="1" smtClean="0">
                <a:solidFill>
                  <a:srgbClr val="FF0000"/>
                </a:solidFill>
              </a:rPr>
              <a:t>Pffft</a:t>
            </a:r>
            <a:r>
              <a:rPr lang="en-US" sz="3200" dirty="0" smtClean="0">
                <a:solidFill>
                  <a:srgbClr val="FF0000"/>
                </a:solidFill>
              </a:rPr>
              <a:t>”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Object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Cloud 4"/>
          <p:cNvSpPr/>
          <p:nvPr/>
        </p:nvSpPr>
        <p:spPr>
          <a:xfrm>
            <a:off x="3581400" y="1524000"/>
            <a:ext cx="5562600" cy="4572000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800600" y="4800600"/>
            <a:ext cx="6858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key1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77000" y="3581400"/>
            <a:ext cx="838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key25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791200" y="4800600"/>
            <a:ext cx="9906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620000" y="3581400"/>
            <a:ext cx="9906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value25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6" idx="3"/>
            <a:endCxn id="9" idx="1"/>
          </p:cNvCxnSpPr>
          <p:nvPr/>
        </p:nvCxnSpPr>
        <p:spPr>
          <a:xfrm>
            <a:off x="5486400" y="4985266"/>
            <a:ext cx="304800" cy="1588"/>
          </a:xfrm>
          <a:prstGeom prst="straightConnector1">
            <a:avLst/>
          </a:prstGeom>
          <a:ln w="539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7315200" y="3733800"/>
            <a:ext cx="304800" cy="1588"/>
          </a:xfrm>
          <a:prstGeom prst="straightConnector1">
            <a:avLst/>
          </a:prstGeom>
          <a:ln w="539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4724400" y="2362200"/>
            <a:ext cx="1981200" cy="369332"/>
            <a:chOff x="4724400" y="2362200"/>
            <a:chExt cx="1981200" cy="369332"/>
          </a:xfrm>
        </p:grpSpPr>
        <p:sp>
          <p:nvSpPr>
            <p:cNvPr id="8" name="TextBox 7"/>
            <p:cNvSpPr txBox="1"/>
            <p:nvPr/>
          </p:nvSpPr>
          <p:spPr>
            <a:xfrm>
              <a:off x="4724400" y="2362200"/>
              <a:ext cx="68580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key8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715000" y="2362200"/>
              <a:ext cx="99060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value8</a:t>
              </a:r>
              <a:endParaRPr lang="en-US" dirty="0"/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5410200" y="2590800"/>
              <a:ext cx="304800" cy="1588"/>
            </a:xfrm>
            <a:prstGeom prst="straightConnector1">
              <a:avLst/>
            </a:prstGeom>
            <a:ln w="539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16"/>
          <p:cNvSpPr txBox="1"/>
          <p:nvPr/>
        </p:nvSpPr>
        <p:spPr>
          <a:xfrm>
            <a:off x="152400" y="31242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Oh Hash Object - delete key8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Push Operation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1447800"/>
            <a:ext cx="84582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%macro </a:t>
            </a:r>
            <a:r>
              <a:rPr lang="en-US" dirty="0" err="1" smtClean="0"/>
              <a:t>StackPush</a:t>
            </a:r>
            <a:r>
              <a:rPr lang="en-US" dirty="0" smtClean="0"/>
              <a:t>(</a:t>
            </a:r>
            <a:r>
              <a:rPr lang="en-US" dirty="0" err="1" smtClean="0"/>
              <a:t>stackName</a:t>
            </a:r>
            <a:r>
              <a:rPr lang="en-US" dirty="0" smtClean="0"/>
              <a:t> = Stack1,         </a:t>
            </a:r>
          </a:p>
          <a:p>
            <a:r>
              <a:rPr lang="en-US" dirty="0" smtClean="0"/>
              <a:t>                                  </a:t>
            </a:r>
            <a:r>
              <a:rPr lang="en-US" dirty="0" err="1" smtClean="0"/>
              <a:t>InputData</a:t>
            </a:r>
            <a:r>
              <a:rPr lang="en-US" dirty="0" smtClean="0"/>
              <a:t> = Stack1_data,    </a:t>
            </a:r>
          </a:p>
          <a:p>
            <a:r>
              <a:rPr lang="en-US" dirty="0" smtClean="0"/>
              <a:t>                                  </a:t>
            </a:r>
            <a:r>
              <a:rPr lang="en-US" dirty="0" err="1" smtClean="0"/>
              <a:t>StackLength</a:t>
            </a:r>
            <a:r>
              <a:rPr lang="en-US" dirty="0" smtClean="0"/>
              <a:t> = Stack1_length,            </a:t>
            </a:r>
            <a:r>
              <a:rPr lang="en-US" dirty="0" smtClean="0">
                <a:solidFill>
                  <a:srgbClr val="00B050"/>
                </a:solidFill>
              </a:rPr>
              <a:t>/*  Returns stack length */</a:t>
            </a:r>
          </a:p>
          <a:p>
            <a:r>
              <a:rPr lang="en-US" dirty="0" smtClean="0"/>
              <a:t>                                  </a:t>
            </a:r>
            <a:r>
              <a:rPr lang="en-US" dirty="0" err="1" smtClean="0"/>
              <a:t>rc</a:t>
            </a:r>
            <a:r>
              <a:rPr lang="en-US" dirty="0" smtClean="0"/>
              <a:t> = Stack1_rc          );                          </a:t>
            </a:r>
            <a:r>
              <a:rPr lang="en-US" dirty="0" smtClean="0">
                <a:solidFill>
                  <a:srgbClr val="00B050"/>
                </a:solidFill>
              </a:rPr>
              <a:t>/*  return code  */</a:t>
            </a:r>
          </a:p>
          <a:p>
            <a:r>
              <a:rPr lang="en-US" dirty="0" smtClean="0"/>
              <a:t>                </a:t>
            </a:r>
          </a:p>
          <a:p>
            <a:r>
              <a:rPr lang="en-US" dirty="0" smtClean="0"/>
              <a:t>  &amp;StackName._</a:t>
            </a:r>
            <a:r>
              <a:rPr lang="en-US" sz="2000" b="1" dirty="0" smtClean="0"/>
              <a:t>end+1</a:t>
            </a:r>
            <a:r>
              <a:rPr lang="en-US" dirty="0" smtClean="0"/>
              <a:t> ;    </a:t>
            </a:r>
            <a:r>
              <a:rPr lang="en-US" dirty="0" smtClean="0">
                <a:solidFill>
                  <a:srgbClr val="00B050"/>
                </a:solidFill>
              </a:rPr>
              <a:t>/* </a:t>
            </a:r>
            <a:r>
              <a:rPr lang="en-US" b="1" dirty="0" smtClean="0">
                <a:solidFill>
                  <a:srgbClr val="00B050"/>
                </a:solidFill>
              </a:rPr>
              <a:t>POINTER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new item will go in new location in the hash  */</a:t>
            </a:r>
          </a:p>
          <a:p>
            <a:r>
              <a:rPr lang="en-US" dirty="0" smtClean="0"/>
              <a:t>  &amp;</a:t>
            </a:r>
            <a:r>
              <a:rPr lang="en-US" dirty="0" err="1" smtClean="0"/>
              <a:t>StackLength</a:t>
            </a:r>
            <a:r>
              <a:rPr lang="en-US" dirty="0" smtClean="0"/>
              <a:t> = &amp;</a:t>
            </a:r>
            <a:r>
              <a:rPr lang="en-US" dirty="0" err="1" smtClean="0"/>
              <a:t>StackName._end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&amp;</a:t>
            </a:r>
            <a:r>
              <a:rPr lang="en-US" dirty="0" err="1" smtClean="0"/>
              <a:t>StackName._</a:t>
            </a:r>
            <a:r>
              <a:rPr lang="en-US" sz="2400" b="1" dirty="0" err="1" smtClean="0"/>
              <a:t>key</a:t>
            </a:r>
            <a:r>
              <a:rPr lang="en-US" dirty="0" smtClean="0"/>
              <a:t> </a:t>
            </a:r>
            <a:r>
              <a:rPr lang="en-US" b="1" dirty="0" smtClean="0"/>
              <a:t>=</a:t>
            </a:r>
            <a:r>
              <a:rPr lang="en-US" dirty="0" smtClean="0"/>
              <a:t> &amp;</a:t>
            </a:r>
            <a:r>
              <a:rPr lang="en-US" dirty="0" err="1" smtClean="0"/>
              <a:t>StackName._</a:t>
            </a:r>
            <a:r>
              <a:rPr lang="en-US" sz="2000" b="1" dirty="0" err="1" smtClean="0"/>
              <a:t>end</a:t>
            </a:r>
            <a:r>
              <a:rPr lang="en-US" dirty="0" smtClean="0"/>
              <a:t>;   </a:t>
            </a:r>
            <a:r>
              <a:rPr lang="en-US" dirty="0" smtClean="0">
                <a:solidFill>
                  <a:srgbClr val="00B050"/>
                </a:solidFill>
              </a:rPr>
              <a:t>/* </a:t>
            </a:r>
            <a:r>
              <a:rPr lang="en-US" b="1" dirty="0" smtClean="0">
                <a:solidFill>
                  <a:srgbClr val="00B050"/>
                </a:solidFill>
              </a:rPr>
              <a:t>HASH KEY</a:t>
            </a:r>
            <a:r>
              <a:rPr lang="en-US" dirty="0" smtClean="0">
                <a:solidFill>
                  <a:srgbClr val="00B050"/>
                </a:solidFill>
              </a:rPr>
              <a:t> new </a:t>
            </a:r>
            <a:r>
              <a:rPr lang="en-US" dirty="0" smtClean="0">
                <a:solidFill>
                  <a:srgbClr val="00B050"/>
                </a:solidFill>
              </a:rPr>
              <a:t>value goes at the end */</a:t>
            </a:r>
          </a:p>
          <a:p>
            <a:r>
              <a:rPr lang="en-US" dirty="0" smtClean="0"/>
              <a:t>  &amp;</a:t>
            </a:r>
            <a:r>
              <a:rPr lang="en-US" dirty="0" err="1" smtClean="0"/>
              <a:t>StackName._</a:t>
            </a:r>
            <a:r>
              <a:rPr lang="en-US" sz="2400" b="1" dirty="0" err="1" smtClean="0"/>
              <a:t>data</a:t>
            </a:r>
            <a:r>
              <a:rPr lang="en-US" dirty="0" smtClean="0"/>
              <a:t> = &amp;</a:t>
            </a:r>
            <a:r>
              <a:rPr lang="en-US" dirty="0" err="1" smtClean="0"/>
              <a:t>InputData</a:t>
            </a:r>
            <a:r>
              <a:rPr lang="en-US" dirty="0" smtClean="0"/>
              <a:t>;            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/* </a:t>
            </a:r>
            <a:r>
              <a:rPr lang="en-US" b="1" dirty="0" smtClean="0">
                <a:solidFill>
                  <a:srgbClr val="00B050"/>
                </a:solidFill>
              </a:rPr>
              <a:t>HASH VALUE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value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from &amp;</a:t>
            </a:r>
            <a:r>
              <a:rPr lang="en-US" dirty="0" err="1" smtClean="0">
                <a:solidFill>
                  <a:srgbClr val="00B050"/>
                </a:solidFill>
              </a:rPr>
              <a:t>InputData</a:t>
            </a:r>
            <a:r>
              <a:rPr lang="en-US" dirty="0" smtClean="0">
                <a:solidFill>
                  <a:srgbClr val="00B050"/>
                </a:solidFill>
              </a:rPr>
              <a:t>  */</a:t>
            </a:r>
          </a:p>
          <a:p>
            <a:r>
              <a:rPr lang="en-US" dirty="0" smtClean="0"/>
              <a:t>  &amp;</a:t>
            </a:r>
            <a:r>
              <a:rPr lang="en-US" dirty="0" err="1" smtClean="0"/>
              <a:t>rc</a:t>
            </a:r>
            <a:r>
              <a:rPr lang="en-US" dirty="0" smtClean="0"/>
              <a:t> = &amp;</a:t>
            </a:r>
            <a:r>
              <a:rPr lang="en-US" dirty="0" err="1" smtClean="0"/>
              <a:t>StackName._</a:t>
            </a:r>
            <a:r>
              <a:rPr lang="en-US" b="1" dirty="0" err="1" smtClean="0">
                <a:solidFill>
                  <a:srgbClr val="FF0000"/>
                </a:solidFill>
              </a:rPr>
              <a:t>Hash.</a:t>
            </a:r>
            <a:r>
              <a:rPr lang="en-US" sz="2000" b="1" dirty="0" err="1" smtClean="0"/>
              <a:t>add</a:t>
            </a:r>
            <a:r>
              <a:rPr lang="en-US" sz="2000" b="1" dirty="0" smtClean="0"/>
              <a:t>()</a:t>
            </a:r>
            <a:r>
              <a:rPr lang="en-US" dirty="0" smtClean="0"/>
              <a:t>;</a:t>
            </a:r>
          </a:p>
          <a:p>
            <a:endParaRPr lang="en-US" dirty="0" smtClean="0"/>
          </a:p>
          <a:p>
            <a:r>
              <a:rPr lang="en-US" dirty="0" smtClean="0"/>
              <a:t>  if &amp;</a:t>
            </a:r>
            <a:r>
              <a:rPr lang="en-US" dirty="0" err="1" smtClean="0"/>
              <a:t>rc</a:t>
            </a:r>
            <a:r>
              <a:rPr lang="en-US" dirty="0" smtClean="0"/>
              <a:t> ne 0 then </a:t>
            </a:r>
          </a:p>
          <a:p>
            <a:r>
              <a:rPr lang="en-US" dirty="0"/>
              <a:t> </a:t>
            </a:r>
            <a:r>
              <a:rPr lang="en-US" dirty="0" smtClean="0"/>
              <a:t>  put "NOTE: PUSH to stack &amp;</a:t>
            </a:r>
            <a:r>
              <a:rPr lang="en-US" dirty="0" err="1" smtClean="0"/>
              <a:t>stackName</a:t>
            </a:r>
            <a:r>
              <a:rPr lang="en-US" dirty="0" smtClean="0"/>
              <a:t> failed " &amp;</a:t>
            </a:r>
            <a:r>
              <a:rPr lang="en-US" dirty="0" err="1" smtClean="0"/>
              <a:t>InputData</a:t>
            </a:r>
            <a:r>
              <a:rPr lang="en-US" dirty="0" smtClean="0"/>
              <a:t>= &amp;</a:t>
            </a:r>
            <a:r>
              <a:rPr lang="en-US" dirty="0" err="1" smtClean="0"/>
              <a:t>StackName._end</a:t>
            </a:r>
            <a:r>
              <a:rPr lang="en-US" dirty="0" smtClean="0"/>
              <a:t>= ;</a:t>
            </a:r>
          </a:p>
          <a:p>
            <a:endParaRPr lang="en-US" dirty="0" smtClean="0"/>
          </a:p>
          <a:p>
            <a:r>
              <a:rPr lang="en-US" dirty="0" smtClean="0"/>
              <a:t>%mend </a:t>
            </a:r>
            <a:r>
              <a:rPr lang="en-US" dirty="0" err="1" smtClean="0"/>
              <a:t>StackPush</a:t>
            </a:r>
            <a:r>
              <a:rPr lang="en-US" dirty="0" smtClean="0"/>
              <a:t>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Pop Operation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1219200"/>
            <a:ext cx="845820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%macro </a:t>
            </a:r>
            <a:r>
              <a:rPr lang="en-US" dirty="0" err="1" smtClean="0"/>
              <a:t>StackPop</a:t>
            </a:r>
            <a:r>
              <a:rPr lang="en-US" dirty="0" smtClean="0"/>
              <a:t>(</a:t>
            </a:r>
            <a:r>
              <a:rPr lang="en-US" dirty="0" err="1" smtClean="0"/>
              <a:t>stackName</a:t>
            </a:r>
            <a:r>
              <a:rPr lang="en-US" dirty="0" smtClean="0"/>
              <a:t> = Stack1,          </a:t>
            </a:r>
          </a:p>
          <a:p>
            <a:r>
              <a:rPr lang="en-US" dirty="0" smtClean="0"/>
              <a:t>                                </a:t>
            </a:r>
            <a:r>
              <a:rPr lang="en-US" dirty="0" err="1" smtClean="0"/>
              <a:t>OutputData</a:t>
            </a:r>
            <a:r>
              <a:rPr lang="en-US" dirty="0" smtClean="0"/>
              <a:t> = Stack1_data,       </a:t>
            </a:r>
            <a:r>
              <a:rPr lang="en-US" dirty="0" smtClean="0">
                <a:solidFill>
                  <a:srgbClr val="00B050"/>
                </a:solidFill>
              </a:rPr>
              <a:t>/*  Variable containing value */</a:t>
            </a:r>
          </a:p>
          <a:p>
            <a:r>
              <a:rPr lang="en-US" dirty="0" smtClean="0"/>
              <a:t>                                </a:t>
            </a:r>
            <a:r>
              <a:rPr lang="en-US" dirty="0" err="1" smtClean="0"/>
              <a:t>StackLength</a:t>
            </a:r>
            <a:r>
              <a:rPr lang="en-US" dirty="0" smtClean="0"/>
              <a:t> = Stack1_length,   </a:t>
            </a:r>
            <a:r>
              <a:rPr lang="en-US" dirty="0" smtClean="0">
                <a:solidFill>
                  <a:srgbClr val="00B050"/>
                </a:solidFill>
              </a:rPr>
              <a:t>/*  Returns length of the stack  */</a:t>
            </a:r>
          </a:p>
          <a:p>
            <a:r>
              <a:rPr lang="en-US" dirty="0" smtClean="0"/>
              <a:t>                                             </a:t>
            </a:r>
            <a:r>
              <a:rPr lang="en-US" dirty="0" err="1" smtClean="0"/>
              <a:t>rc</a:t>
            </a:r>
            <a:r>
              <a:rPr lang="en-US" dirty="0" smtClean="0"/>
              <a:t> = Stack1_rc       );       </a:t>
            </a:r>
            <a:r>
              <a:rPr lang="en-US" dirty="0" smtClean="0">
                <a:solidFill>
                  <a:srgbClr val="00B050"/>
                </a:solidFill>
              </a:rPr>
              <a:t>/*  return code */</a:t>
            </a:r>
            <a:r>
              <a:rPr lang="en-US" dirty="0" smtClean="0"/>
              <a:t>               </a:t>
            </a:r>
          </a:p>
          <a:p>
            <a:r>
              <a:rPr lang="en-US" dirty="0" smtClean="0"/>
              <a:t>  if &amp;</a:t>
            </a:r>
            <a:r>
              <a:rPr lang="en-US" dirty="0" err="1" smtClean="0"/>
              <a:t>StackName._end</a:t>
            </a:r>
            <a:r>
              <a:rPr lang="en-US" dirty="0" smtClean="0"/>
              <a:t> &gt; 0 then do;</a:t>
            </a:r>
          </a:p>
          <a:p>
            <a:r>
              <a:rPr lang="en-US" dirty="0" smtClean="0"/>
              <a:t>    &amp;</a:t>
            </a:r>
            <a:r>
              <a:rPr lang="en-US" dirty="0" err="1" smtClean="0"/>
              <a:t>StackName._</a:t>
            </a:r>
            <a:r>
              <a:rPr lang="en-US" sz="2000" b="1" dirty="0" err="1" smtClean="0"/>
              <a:t>key</a:t>
            </a:r>
            <a:r>
              <a:rPr lang="en-US" sz="2000" b="1" dirty="0" smtClean="0"/>
              <a:t> =</a:t>
            </a:r>
            <a:r>
              <a:rPr lang="en-US" dirty="0" smtClean="0"/>
              <a:t> &amp;</a:t>
            </a:r>
            <a:r>
              <a:rPr lang="en-US" dirty="0" err="1" smtClean="0"/>
              <a:t>StackName._</a:t>
            </a:r>
            <a:r>
              <a:rPr lang="en-US" sz="2000" b="1" dirty="0" err="1" smtClean="0"/>
              <a:t>end</a:t>
            </a:r>
            <a:r>
              <a:rPr lang="en-US" dirty="0" smtClean="0"/>
              <a:t>;   </a:t>
            </a:r>
            <a:r>
              <a:rPr lang="en-US" dirty="0" smtClean="0">
                <a:solidFill>
                  <a:srgbClr val="00B050"/>
                </a:solidFill>
              </a:rPr>
              <a:t>/* </a:t>
            </a:r>
            <a:r>
              <a:rPr lang="en-US" b="1" dirty="0" smtClean="0">
                <a:solidFill>
                  <a:srgbClr val="00B050"/>
                </a:solidFill>
              </a:rPr>
              <a:t>HASH KEY</a:t>
            </a:r>
            <a:r>
              <a:rPr lang="en-US" dirty="0" smtClean="0">
                <a:solidFill>
                  <a:srgbClr val="00B050"/>
                </a:solidFill>
              </a:rPr>
              <a:t> value </a:t>
            </a:r>
            <a:r>
              <a:rPr lang="en-US" dirty="0" smtClean="0">
                <a:solidFill>
                  <a:srgbClr val="00B050"/>
                </a:solidFill>
              </a:rPr>
              <a:t>comes off of the end */</a:t>
            </a:r>
          </a:p>
          <a:p>
            <a:r>
              <a:rPr lang="en-US" dirty="0" smtClean="0"/>
              <a:t>    &amp;</a:t>
            </a:r>
            <a:r>
              <a:rPr lang="en-US" dirty="0" err="1" smtClean="0"/>
              <a:t>rc</a:t>
            </a:r>
            <a:r>
              <a:rPr lang="en-US" dirty="0" smtClean="0"/>
              <a:t> = &amp;</a:t>
            </a:r>
            <a:r>
              <a:rPr lang="en-US" dirty="0" err="1" smtClean="0"/>
              <a:t>StackName._</a:t>
            </a:r>
            <a:r>
              <a:rPr lang="en-US" b="1" dirty="0" err="1" smtClean="0">
                <a:solidFill>
                  <a:srgbClr val="FF0000"/>
                </a:solidFill>
              </a:rPr>
              <a:t>Hash</a:t>
            </a:r>
            <a:r>
              <a:rPr lang="en-US" sz="2000" b="1" dirty="0" err="1" smtClean="0">
                <a:solidFill>
                  <a:srgbClr val="FF0000"/>
                </a:solidFill>
              </a:rPr>
              <a:t>.</a:t>
            </a:r>
            <a:r>
              <a:rPr lang="en-US" sz="2000" b="1" dirty="0" err="1" smtClean="0"/>
              <a:t>find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    if &amp;</a:t>
            </a:r>
            <a:r>
              <a:rPr lang="en-US" dirty="0" err="1" smtClean="0"/>
              <a:t>rc</a:t>
            </a:r>
            <a:r>
              <a:rPr lang="en-US" dirty="0" smtClean="0"/>
              <a:t> ne 0 then    </a:t>
            </a:r>
            <a:r>
              <a:rPr lang="en-US" sz="1400" dirty="0" smtClean="0"/>
              <a:t>put "NOTE: POP from stack &amp;</a:t>
            </a:r>
            <a:r>
              <a:rPr lang="en-US" sz="1400" dirty="0" err="1" smtClean="0"/>
              <a:t>stackName</a:t>
            </a:r>
            <a:r>
              <a:rPr lang="en-US" sz="1400" dirty="0" smtClean="0"/>
              <a:t> could not find " &amp;</a:t>
            </a:r>
            <a:r>
              <a:rPr lang="en-US" sz="1400" dirty="0" err="1" smtClean="0"/>
              <a:t>StackName._end</a:t>
            </a:r>
            <a:r>
              <a:rPr lang="en-US" sz="1400" dirty="0" smtClean="0"/>
              <a:t>= ;</a:t>
            </a:r>
          </a:p>
          <a:p>
            <a:r>
              <a:rPr lang="en-US" dirty="0" smtClean="0"/>
              <a:t>   </a:t>
            </a:r>
            <a:r>
              <a:rPr lang="en-US" sz="2000" b="1" dirty="0" smtClean="0"/>
              <a:t> &amp;</a:t>
            </a:r>
            <a:r>
              <a:rPr lang="en-US" sz="2000" b="1" dirty="0" err="1" smtClean="0"/>
              <a:t>OutputData</a:t>
            </a:r>
            <a:r>
              <a:rPr lang="en-US" sz="2000" b="1" dirty="0" smtClean="0"/>
              <a:t> = &amp;</a:t>
            </a:r>
            <a:r>
              <a:rPr lang="en-US" sz="2000" b="1" dirty="0" err="1" smtClean="0"/>
              <a:t>StackName._data</a:t>
            </a:r>
            <a:r>
              <a:rPr lang="en-US" sz="2000" b="1" dirty="0" smtClean="0"/>
              <a:t>;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00B050"/>
                </a:solidFill>
              </a:rPr>
              <a:t>/* </a:t>
            </a:r>
            <a:r>
              <a:rPr lang="en-US" b="1" dirty="0" smtClean="0">
                <a:solidFill>
                  <a:srgbClr val="00B050"/>
                </a:solidFill>
              </a:rPr>
              <a:t>RETURNED FROM FIND</a:t>
            </a:r>
            <a:r>
              <a:rPr lang="en-US" dirty="0" smtClean="0">
                <a:solidFill>
                  <a:srgbClr val="00B050"/>
                </a:solidFill>
              </a:rPr>
              <a:t>  </a:t>
            </a:r>
            <a:r>
              <a:rPr lang="en-US" dirty="0" smtClean="0">
                <a:solidFill>
                  <a:srgbClr val="00B050"/>
                </a:solidFill>
              </a:rPr>
              <a:t>*/</a:t>
            </a:r>
            <a:r>
              <a:rPr lang="en-US" dirty="0" smtClean="0"/>
              <a:t>	</a:t>
            </a:r>
          </a:p>
          <a:p>
            <a:r>
              <a:rPr lang="en-US" dirty="0" smtClean="0"/>
              <a:t>    &amp;</a:t>
            </a:r>
            <a:r>
              <a:rPr lang="en-US" dirty="0" err="1" smtClean="0"/>
              <a:t>rc</a:t>
            </a:r>
            <a:r>
              <a:rPr lang="en-US" dirty="0" smtClean="0"/>
              <a:t> = &amp;</a:t>
            </a:r>
            <a:r>
              <a:rPr lang="en-US" dirty="0" err="1" smtClean="0"/>
              <a:t>StackName._</a:t>
            </a:r>
            <a:r>
              <a:rPr lang="en-US" b="1" dirty="0" err="1" smtClean="0">
                <a:solidFill>
                  <a:srgbClr val="FF0000"/>
                </a:solidFill>
              </a:rPr>
              <a:t>Hash.</a:t>
            </a:r>
            <a:r>
              <a:rPr lang="en-US" sz="2000" b="1" dirty="0" err="1" smtClean="0"/>
              <a:t>remove</a:t>
            </a:r>
            <a:r>
              <a:rPr lang="en-US" sz="2000" b="1" dirty="0" smtClean="0"/>
              <a:t>()</a:t>
            </a:r>
            <a:r>
              <a:rPr lang="en-US" dirty="0" smtClean="0"/>
              <a:t>;          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00B050"/>
                </a:solidFill>
              </a:rPr>
              <a:t>/*  remove the item */</a:t>
            </a:r>
          </a:p>
          <a:p>
            <a:r>
              <a:rPr lang="en-US" dirty="0" smtClean="0"/>
              <a:t>    if &amp;</a:t>
            </a:r>
            <a:r>
              <a:rPr lang="en-US" dirty="0" err="1" smtClean="0"/>
              <a:t>rc</a:t>
            </a:r>
            <a:r>
              <a:rPr lang="en-US" dirty="0" smtClean="0"/>
              <a:t> ne 0 then</a:t>
            </a:r>
            <a:r>
              <a:rPr lang="en-US" sz="1400" dirty="0" smtClean="0"/>
              <a:t> put "NOTE: POP from stack &amp;</a:t>
            </a:r>
            <a:r>
              <a:rPr lang="en-US" sz="1400" dirty="0" err="1" smtClean="0"/>
              <a:t>stackName</a:t>
            </a:r>
            <a:r>
              <a:rPr lang="en-US" sz="1400" dirty="0" smtClean="0"/>
              <a:t> could not remove " </a:t>
            </a:r>
            <a:r>
              <a:rPr lang="en-US" dirty="0" smtClean="0"/>
              <a:t>&amp;</a:t>
            </a:r>
            <a:r>
              <a:rPr lang="en-US" dirty="0" err="1" smtClean="0"/>
              <a:t>StackName._end</a:t>
            </a:r>
            <a:r>
              <a:rPr lang="en-US" dirty="0" smtClean="0"/>
              <a:t>= ;</a:t>
            </a:r>
          </a:p>
          <a:p>
            <a:r>
              <a:rPr lang="en-US" dirty="0" smtClean="0"/>
              <a:t>    </a:t>
            </a:r>
            <a:r>
              <a:rPr lang="en-US" sz="2000" b="1" dirty="0" smtClean="0"/>
              <a:t>&amp;</a:t>
            </a:r>
            <a:r>
              <a:rPr lang="en-US" sz="2000" b="1" dirty="0" err="1" smtClean="0"/>
              <a:t>StackName._end</a:t>
            </a:r>
            <a:r>
              <a:rPr lang="en-US" sz="2000" b="1" dirty="0" smtClean="0"/>
              <a:t> = &amp;</a:t>
            </a:r>
            <a:r>
              <a:rPr lang="en-US" sz="2000" b="1" dirty="0" err="1" smtClean="0"/>
              <a:t>StackName._end</a:t>
            </a:r>
            <a:r>
              <a:rPr lang="en-US" sz="2000" b="1" dirty="0" smtClean="0"/>
              <a:t> - 1 </a:t>
            </a:r>
            <a:r>
              <a:rPr lang="en-US" dirty="0" smtClean="0"/>
              <a:t>;     </a:t>
            </a:r>
            <a:r>
              <a:rPr lang="en-US" dirty="0" smtClean="0">
                <a:solidFill>
                  <a:srgbClr val="00B050"/>
                </a:solidFill>
              </a:rPr>
              <a:t> /*  stack now has 1 fewer item  */</a:t>
            </a:r>
          </a:p>
          <a:p>
            <a:r>
              <a:rPr lang="en-US" dirty="0" smtClean="0"/>
              <a:t>    &amp;</a:t>
            </a:r>
            <a:r>
              <a:rPr lang="en-US" dirty="0" err="1" smtClean="0"/>
              <a:t>StackLength</a:t>
            </a:r>
            <a:r>
              <a:rPr lang="en-US" dirty="0" smtClean="0"/>
              <a:t> = &amp;</a:t>
            </a:r>
            <a:r>
              <a:rPr lang="en-US" dirty="0" err="1" smtClean="0"/>
              <a:t>StackName._end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end;</a:t>
            </a:r>
          </a:p>
          <a:p>
            <a:r>
              <a:rPr lang="en-US" dirty="0" smtClean="0"/>
              <a:t>  else do;</a:t>
            </a:r>
          </a:p>
          <a:p>
            <a:r>
              <a:rPr lang="en-US" dirty="0" smtClean="0"/>
              <a:t>    &amp;</a:t>
            </a:r>
            <a:r>
              <a:rPr lang="en-US" dirty="0" err="1" smtClean="0"/>
              <a:t>rc</a:t>
            </a:r>
            <a:r>
              <a:rPr lang="en-US" dirty="0" smtClean="0"/>
              <a:t> = 999999;      put </a:t>
            </a:r>
            <a:r>
              <a:rPr lang="en-US" sz="1400" dirty="0" smtClean="0"/>
              <a:t>"NOTE: Cannot pop empty stack  &amp;</a:t>
            </a:r>
            <a:r>
              <a:rPr lang="en-US" sz="1400" dirty="0" err="1" smtClean="0"/>
              <a:t>StackName</a:t>
            </a:r>
            <a:r>
              <a:rPr lang="en-US" sz="1400" dirty="0" smtClean="0"/>
              <a:t> into &amp;</a:t>
            </a:r>
            <a:r>
              <a:rPr lang="en-US" sz="1400" dirty="0" err="1" smtClean="0"/>
              <a:t>OutputData</a:t>
            </a:r>
            <a:r>
              <a:rPr lang="en-US" sz="1400" dirty="0" smtClean="0"/>
              <a:t> ";</a:t>
            </a:r>
          </a:p>
          <a:p>
            <a:r>
              <a:rPr lang="en-US" dirty="0" smtClean="0"/>
              <a:t>  end;</a:t>
            </a:r>
          </a:p>
          <a:p>
            <a:r>
              <a:rPr lang="en-US" dirty="0" smtClean="0"/>
              <a:t>%mend </a:t>
            </a:r>
            <a:r>
              <a:rPr lang="en-US" dirty="0" err="1" smtClean="0"/>
              <a:t>StackPop</a:t>
            </a:r>
            <a:r>
              <a:rPr lang="en-US" dirty="0" smtClean="0"/>
              <a:t>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Queue </a:t>
            </a:r>
            <a:r>
              <a:rPr lang="en-US" dirty="0" err="1" smtClean="0"/>
              <a:t>Enqueue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4906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%macro </a:t>
            </a:r>
            <a:r>
              <a:rPr lang="en-US" b="1" dirty="0" err="1" smtClean="0"/>
              <a:t>QueueEnqueue</a:t>
            </a:r>
            <a:r>
              <a:rPr lang="en-US" b="1" dirty="0" smtClean="0"/>
              <a:t>(</a:t>
            </a:r>
            <a:r>
              <a:rPr lang="en-US" b="1" dirty="0" err="1" smtClean="0"/>
              <a:t>QueueName</a:t>
            </a:r>
            <a:r>
              <a:rPr lang="en-US" b="1" dirty="0" smtClean="0"/>
              <a:t> = Queue1,</a:t>
            </a:r>
            <a:r>
              <a:rPr lang="en-US" b="1" dirty="0" smtClean="0">
                <a:solidFill>
                  <a:srgbClr val="92D050"/>
                </a:solidFill>
              </a:rPr>
              <a:t> </a:t>
            </a:r>
            <a:r>
              <a:rPr lang="en-US" b="1" dirty="0" smtClean="0">
                <a:solidFill>
                  <a:srgbClr val="92D050"/>
                </a:solidFill>
              </a:rPr>
              <a:t>   </a:t>
            </a:r>
            <a:r>
              <a:rPr lang="en-US" dirty="0" smtClean="0">
                <a:solidFill>
                  <a:srgbClr val="00B050"/>
                </a:solidFill>
              </a:rPr>
              <a:t>/* </a:t>
            </a:r>
            <a:r>
              <a:rPr lang="en-US" dirty="0" smtClean="0">
                <a:solidFill>
                  <a:srgbClr val="00B050"/>
                </a:solidFill>
              </a:rPr>
              <a:t>Name of the Queue - */</a:t>
            </a: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                 </a:t>
            </a:r>
            <a:r>
              <a:rPr lang="en-US" dirty="0" err="1" smtClean="0"/>
              <a:t>InputData</a:t>
            </a:r>
            <a:r>
              <a:rPr lang="en-US" dirty="0" smtClean="0"/>
              <a:t> </a:t>
            </a:r>
            <a:r>
              <a:rPr lang="en-US" dirty="0" smtClean="0"/>
              <a:t>= Queue1_data, </a:t>
            </a:r>
            <a:r>
              <a:rPr lang="en-US" dirty="0" smtClean="0"/>
              <a:t>                   </a:t>
            </a:r>
            <a:r>
              <a:rPr lang="en-US" dirty="0" smtClean="0">
                <a:solidFill>
                  <a:srgbClr val="00B050"/>
                </a:solidFill>
              </a:rPr>
              <a:t>/* data </a:t>
            </a:r>
            <a:r>
              <a:rPr lang="en-US" dirty="0" smtClean="0">
                <a:solidFill>
                  <a:srgbClr val="00B050"/>
                </a:solidFill>
              </a:rPr>
              <a:t>value </a:t>
            </a:r>
            <a:r>
              <a:rPr lang="en-US" dirty="0" smtClean="0">
                <a:solidFill>
                  <a:srgbClr val="00B050"/>
                </a:solidFill>
              </a:rPr>
              <a:t>*/</a:t>
            </a:r>
            <a:r>
              <a:rPr lang="en-US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           </a:t>
            </a:r>
            <a:r>
              <a:rPr lang="en-US" dirty="0" err="1" smtClean="0"/>
              <a:t>QueueLength</a:t>
            </a:r>
            <a:r>
              <a:rPr lang="en-US" dirty="0" smtClean="0"/>
              <a:t> </a:t>
            </a:r>
            <a:r>
              <a:rPr lang="en-US" dirty="0" smtClean="0"/>
              <a:t>= Queue1_length, 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00B050"/>
                </a:solidFill>
              </a:rPr>
              <a:t>/* Queue </a:t>
            </a:r>
            <a:r>
              <a:rPr lang="en-US" dirty="0" smtClean="0">
                <a:solidFill>
                  <a:srgbClr val="00B050"/>
                </a:solidFill>
              </a:rPr>
              <a:t>length </a:t>
            </a:r>
            <a:r>
              <a:rPr lang="en-US" dirty="0" smtClean="0">
                <a:solidFill>
                  <a:srgbClr val="00B050"/>
                </a:solidFill>
              </a:rPr>
              <a:t>*/</a:t>
            </a:r>
            <a:r>
              <a:rPr lang="en-US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    </a:t>
            </a:r>
            <a:r>
              <a:rPr lang="en-US" dirty="0" err="1" smtClean="0"/>
              <a:t>rc</a:t>
            </a:r>
            <a:r>
              <a:rPr lang="en-US" dirty="0" smtClean="0"/>
              <a:t> </a:t>
            </a:r>
            <a:r>
              <a:rPr lang="en-US" dirty="0" smtClean="0"/>
              <a:t>= Queue1_rc ); </a:t>
            </a:r>
            <a:r>
              <a:rPr lang="en-US" dirty="0" smtClean="0"/>
              <a:t>                                       </a:t>
            </a:r>
            <a:r>
              <a:rPr lang="en-US" dirty="0" smtClean="0">
                <a:solidFill>
                  <a:srgbClr val="00B050"/>
                </a:solidFill>
              </a:rPr>
              <a:t>/* </a:t>
            </a:r>
            <a:r>
              <a:rPr lang="en-US" dirty="0" smtClean="0">
                <a:solidFill>
                  <a:srgbClr val="00B050"/>
                </a:solidFill>
              </a:rPr>
              <a:t>return code </a:t>
            </a:r>
            <a:r>
              <a:rPr lang="en-US" dirty="0" smtClean="0">
                <a:solidFill>
                  <a:srgbClr val="00B050"/>
                </a:solidFill>
              </a:rPr>
              <a:t>*/</a:t>
            </a:r>
            <a:r>
              <a:rPr lang="en-US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  &amp;</a:t>
            </a:r>
            <a:r>
              <a:rPr lang="en-US" b="1" dirty="0" smtClean="0"/>
              <a:t>QueueName._new+1 </a:t>
            </a:r>
            <a:r>
              <a:rPr lang="en-US" b="1" dirty="0" smtClean="0"/>
              <a:t>;                           </a:t>
            </a:r>
            <a:r>
              <a:rPr lang="en-US" b="1" dirty="0" smtClean="0">
                <a:solidFill>
                  <a:srgbClr val="00B050"/>
                </a:solidFill>
              </a:rPr>
              <a:t>/* </a:t>
            </a:r>
            <a:r>
              <a:rPr lang="en-US" b="1" dirty="0" smtClean="0">
                <a:solidFill>
                  <a:srgbClr val="00B050"/>
                </a:solidFill>
              </a:rPr>
              <a:t>POINTER</a:t>
            </a:r>
            <a:r>
              <a:rPr lang="en-US" dirty="0" smtClean="0">
                <a:solidFill>
                  <a:srgbClr val="00B050"/>
                </a:solidFill>
              </a:rPr>
              <a:t> to newest value</a:t>
            </a:r>
            <a:r>
              <a:rPr lang="en-US" b="1" dirty="0" smtClean="0">
                <a:solidFill>
                  <a:srgbClr val="00B050"/>
                </a:solidFill>
              </a:rPr>
              <a:t>  </a:t>
            </a:r>
            <a:r>
              <a:rPr lang="en-US" b="1" dirty="0" smtClean="0">
                <a:solidFill>
                  <a:srgbClr val="00B050"/>
                </a:solidFill>
              </a:rPr>
              <a:t>*/</a:t>
            </a:r>
            <a:r>
              <a:rPr lang="en-US" b="1" dirty="0" smtClean="0"/>
              <a:t> </a:t>
            </a:r>
          </a:p>
          <a:p>
            <a:pPr>
              <a:buNone/>
            </a:pPr>
            <a:r>
              <a:rPr lang="fr-FR" dirty="0" smtClean="0"/>
              <a:t>  &amp;</a:t>
            </a:r>
            <a:r>
              <a:rPr lang="fr-FR" dirty="0" err="1" smtClean="0"/>
              <a:t>QueueName</a:t>
            </a:r>
            <a:r>
              <a:rPr lang="fr-FR" dirty="0" smtClean="0"/>
              <a:t>.</a:t>
            </a:r>
            <a:r>
              <a:rPr lang="fr-FR" dirty="0" err="1" smtClean="0"/>
              <a:t>_len</a:t>
            </a:r>
            <a:r>
              <a:rPr lang="fr-FR" dirty="0" smtClean="0"/>
              <a:t>+1 ; </a:t>
            </a:r>
            <a:r>
              <a:rPr lang="fr-FR" dirty="0" smtClean="0"/>
              <a:t>                            </a:t>
            </a:r>
            <a:r>
              <a:rPr lang="fr-FR" dirty="0" smtClean="0">
                <a:solidFill>
                  <a:srgbClr val="00B050"/>
                </a:solidFill>
              </a:rPr>
              <a:t>/* </a:t>
            </a:r>
            <a:r>
              <a:rPr lang="fr-FR" dirty="0" smtClean="0">
                <a:solidFill>
                  <a:srgbClr val="00B050"/>
                </a:solidFill>
              </a:rPr>
              <a:t>Queue </a:t>
            </a:r>
            <a:r>
              <a:rPr lang="fr-FR" dirty="0" err="1" smtClean="0">
                <a:solidFill>
                  <a:srgbClr val="00B050"/>
                </a:solidFill>
              </a:rPr>
              <a:t>is</a:t>
            </a:r>
            <a:r>
              <a:rPr lang="fr-FR" dirty="0" smtClean="0">
                <a:solidFill>
                  <a:srgbClr val="00B050"/>
                </a:solidFill>
              </a:rPr>
              <a:t> 1 longer */ </a:t>
            </a:r>
          </a:p>
          <a:p>
            <a:pPr>
              <a:buNone/>
            </a:pPr>
            <a:r>
              <a:rPr lang="en-US" dirty="0" smtClean="0"/>
              <a:t>  &amp;</a:t>
            </a:r>
            <a:r>
              <a:rPr lang="en-US" dirty="0" err="1" smtClean="0"/>
              <a:t>QueueLength</a:t>
            </a:r>
            <a:r>
              <a:rPr lang="en-US" dirty="0" smtClean="0"/>
              <a:t> = &amp;</a:t>
            </a:r>
            <a:r>
              <a:rPr lang="en-US" dirty="0" err="1" smtClean="0"/>
              <a:t>QueueName._len</a:t>
            </a:r>
            <a:r>
              <a:rPr lang="en-US" dirty="0" smtClean="0"/>
              <a:t>;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&amp;</a:t>
            </a:r>
            <a:r>
              <a:rPr lang="en-US" dirty="0" err="1" smtClean="0"/>
              <a:t>QueueName._</a:t>
            </a:r>
            <a:r>
              <a:rPr lang="en-US" b="1" dirty="0" err="1" smtClean="0"/>
              <a:t>key</a:t>
            </a:r>
            <a:r>
              <a:rPr lang="en-US" dirty="0" smtClean="0"/>
              <a:t> = &amp;</a:t>
            </a:r>
            <a:r>
              <a:rPr lang="en-US" dirty="0" err="1" smtClean="0"/>
              <a:t>QueueName._</a:t>
            </a:r>
            <a:r>
              <a:rPr lang="en-US" b="1" dirty="0" err="1" smtClean="0"/>
              <a:t>new</a:t>
            </a:r>
            <a:r>
              <a:rPr lang="en-US" dirty="0" smtClean="0"/>
              <a:t>; </a:t>
            </a:r>
            <a:r>
              <a:rPr lang="en-US" dirty="0" smtClean="0"/>
              <a:t>                  </a:t>
            </a:r>
            <a:r>
              <a:rPr lang="en-US" dirty="0" smtClean="0">
                <a:solidFill>
                  <a:srgbClr val="00B050"/>
                </a:solidFill>
              </a:rPr>
              <a:t>/* </a:t>
            </a:r>
            <a:r>
              <a:rPr lang="en-US" b="1" dirty="0" smtClean="0">
                <a:solidFill>
                  <a:srgbClr val="00B050"/>
                </a:solidFill>
              </a:rPr>
              <a:t>HASH KEY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*/ </a:t>
            </a:r>
          </a:p>
          <a:p>
            <a:pPr>
              <a:buNone/>
            </a:pPr>
            <a:r>
              <a:rPr lang="en-US" dirty="0" smtClean="0"/>
              <a:t>  &amp;</a:t>
            </a:r>
            <a:r>
              <a:rPr lang="en-US" dirty="0" err="1" smtClean="0"/>
              <a:t>QueueName._</a:t>
            </a:r>
            <a:r>
              <a:rPr lang="en-US" b="1" dirty="0" err="1" smtClean="0"/>
              <a:t>data</a:t>
            </a:r>
            <a:r>
              <a:rPr lang="en-US" dirty="0" smtClean="0"/>
              <a:t> = &amp;</a:t>
            </a:r>
            <a:r>
              <a:rPr lang="en-US" dirty="0" err="1" smtClean="0"/>
              <a:t>InputData</a:t>
            </a:r>
            <a:r>
              <a:rPr lang="en-US" dirty="0" smtClean="0"/>
              <a:t>; </a:t>
            </a:r>
            <a:r>
              <a:rPr lang="en-US" dirty="0" smtClean="0"/>
              <a:t>         </a:t>
            </a:r>
            <a:r>
              <a:rPr lang="en-US" dirty="0" smtClean="0">
                <a:solidFill>
                  <a:srgbClr val="00B050"/>
                </a:solidFill>
              </a:rPr>
              <a:t>/* </a:t>
            </a:r>
            <a:r>
              <a:rPr lang="en-US" b="1" dirty="0" smtClean="0">
                <a:solidFill>
                  <a:srgbClr val="00B050"/>
                </a:solidFill>
              </a:rPr>
              <a:t>DATA VALUE</a:t>
            </a:r>
            <a:r>
              <a:rPr lang="en-US" dirty="0" smtClean="0">
                <a:solidFill>
                  <a:srgbClr val="00B050"/>
                </a:solidFill>
              </a:rPr>
              <a:t> from </a:t>
            </a:r>
            <a:r>
              <a:rPr lang="en-US" dirty="0" smtClean="0">
                <a:solidFill>
                  <a:srgbClr val="00B050"/>
                </a:solidFill>
              </a:rPr>
              <a:t>&amp;</a:t>
            </a:r>
            <a:r>
              <a:rPr lang="en-US" dirty="0" err="1" smtClean="0">
                <a:solidFill>
                  <a:srgbClr val="00B050"/>
                </a:solidFill>
              </a:rPr>
              <a:t>InputData</a:t>
            </a:r>
            <a:r>
              <a:rPr lang="en-US" dirty="0" smtClean="0">
                <a:solidFill>
                  <a:srgbClr val="00B050"/>
                </a:solidFill>
              </a:rPr>
              <a:t> */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&amp;</a:t>
            </a:r>
            <a:r>
              <a:rPr lang="en-US" dirty="0" err="1" smtClean="0"/>
              <a:t>rc</a:t>
            </a:r>
            <a:r>
              <a:rPr lang="en-US" dirty="0" smtClean="0"/>
              <a:t> = &amp;</a:t>
            </a:r>
            <a:r>
              <a:rPr lang="en-US" dirty="0" err="1" smtClean="0"/>
              <a:t>QueueName._Hash.</a:t>
            </a:r>
            <a:r>
              <a:rPr lang="en-US" b="1" dirty="0" err="1" smtClean="0"/>
              <a:t>add</a:t>
            </a:r>
            <a:r>
              <a:rPr lang="en-US" dirty="0" smtClean="0"/>
              <a:t>(); </a:t>
            </a:r>
          </a:p>
          <a:p>
            <a:pPr>
              <a:buNone/>
            </a:pPr>
            <a:r>
              <a:rPr lang="en-US" dirty="0" smtClean="0"/>
              <a:t>  if </a:t>
            </a:r>
            <a:r>
              <a:rPr lang="en-US" dirty="0" smtClean="0"/>
              <a:t>&amp;</a:t>
            </a:r>
            <a:r>
              <a:rPr lang="en-US" dirty="0" err="1" smtClean="0"/>
              <a:t>rc</a:t>
            </a:r>
            <a:r>
              <a:rPr lang="en-US" dirty="0" smtClean="0"/>
              <a:t> ne 0 then put "NOTE: </a:t>
            </a:r>
            <a:r>
              <a:rPr lang="en-US" dirty="0" err="1" smtClean="0"/>
              <a:t>Enqueue</a:t>
            </a:r>
            <a:r>
              <a:rPr lang="en-US" dirty="0" smtClean="0"/>
              <a:t> to Queue &amp;</a:t>
            </a:r>
            <a:r>
              <a:rPr lang="en-US" dirty="0" err="1" smtClean="0"/>
              <a:t>QueueName</a:t>
            </a:r>
            <a:r>
              <a:rPr lang="en-US" dirty="0" smtClean="0"/>
              <a:t> failed " &amp;</a:t>
            </a:r>
            <a:r>
              <a:rPr lang="en-US" dirty="0" err="1" smtClean="0"/>
              <a:t>InputData</a:t>
            </a:r>
            <a:r>
              <a:rPr lang="en-US" dirty="0" smtClean="0"/>
              <a:t>= &amp;</a:t>
            </a:r>
            <a:r>
              <a:rPr lang="en-US" dirty="0" err="1" smtClean="0"/>
              <a:t>QueueName._new</a:t>
            </a:r>
            <a:r>
              <a:rPr lang="en-US" dirty="0" smtClean="0"/>
              <a:t>= ; </a:t>
            </a:r>
          </a:p>
          <a:p>
            <a:pPr>
              <a:buNone/>
            </a:pPr>
            <a:r>
              <a:rPr lang="en-US" dirty="0" smtClean="0"/>
              <a:t>%mend </a:t>
            </a:r>
            <a:r>
              <a:rPr lang="en-US" b="1" dirty="0" err="1" smtClean="0"/>
              <a:t>QueueEnqueue</a:t>
            </a:r>
            <a:r>
              <a:rPr lang="en-US" b="1" dirty="0" smtClean="0"/>
              <a:t>;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Queue </a:t>
            </a:r>
            <a:r>
              <a:rPr lang="en-US" dirty="0" err="1" smtClean="0"/>
              <a:t>Dequeue</a:t>
            </a:r>
            <a:r>
              <a:rPr lang="en-US" dirty="0" smtClean="0"/>
              <a:t> Operation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SGF2009 paper 084, Larry Hoyle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1219200"/>
            <a:ext cx="84582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%macro </a:t>
            </a:r>
            <a:r>
              <a:rPr lang="en-US" sz="1400" dirty="0" err="1" smtClean="0"/>
              <a:t>QueueDequeue</a:t>
            </a:r>
            <a:r>
              <a:rPr lang="en-US" sz="1400" dirty="0" smtClean="0"/>
              <a:t>(</a:t>
            </a:r>
            <a:r>
              <a:rPr lang="en-US" sz="1400" dirty="0" err="1" smtClean="0"/>
              <a:t>QueueName</a:t>
            </a:r>
            <a:r>
              <a:rPr lang="en-US" sz="1400" dirty="0" smtClean="0"/>
              <a:t> = Queue1,                              </a:t>
            </a:r>
            <a:r>
              <a:rPr lang="en-US" sz="1400" dirty="0" smtClean="0">
                <a:solidFill>
                  <a:srgbClr val="00B050"/>
                </a:solidFill>
              </a:rPr>
              <a:t> /*  Name of the Queue -                                     */</a:t>
            </a:r>
          </a:p>
          <a:p>
            <a:r>
              <a:rPr lang="en-US" sz="1400" dirty="0" smtClean="0"/>
              <a:t>                    </a:t>
            </a:r>
            <a:r>
              <a:rPr lang="en-US" sz="1400" dirty="0" err="1" smtClean="0"/>
              <a:t>OutputData</a:t>
            </a:r>
            <a:r>
              <a:rPr lang="en-US" sz="1400" dirty="0" smtClean="0"/>
              <a:t> = Queue1_data,    </a:t>
            </a:r>
            <a:r>
              <a:rPr lang="en-US" sz="1400" dirty="0" smtClean="0">
                <a:solidFill>
                  <a:srgbClr val="00B050"/>
                </a:solidFill>
              </a:rPr>
              <a:t>              /*  Variable containing value to be removed from the Queue  */</a:t>
            </a:r>
          </a:p>
          <a:p>
            <a:r>
              <a:rPr lang="en-US" sz="1400" dirty="0" smtClean="0"/>
              <a:t>                    </a:t>
            </a:r>
            <a:r>
              <a:rPr lang="en-US" sz="1400" dirty="0" err="1" smtClean="0"/>
              <a:t>QueueLength</a:t>
            </a:r>
            <a:r>
              <a:rPr lang="en-US" sz="1400" dirty="0" smtClean="0"/>
              <a:t> = Queue1_length,                               </a:t>
            </a:r>
            <a:r>
              <a:rPr lang="en-US" sz="1400" dirty="0" smtClean="0">
                <a:solidFill>
                  <a:srgbClr val="00B050"/>
                </a:solidFill>
              </a:rPr>
              <a:t>/*  Returns the length of the Queue                          */</a:t>
            </a:r>
          </a:p>
          <a:p>
            <a:r>
              <a:rPr lang="en-US" sz="1400" dirty="0" smtClean="0"/>
              <a:t>                    </a:t>
            </a:r>
            <a:r>
              <a:rPr lang="en-US" sz="1400" dirty="0" err="1" smtClean="0"/>
              <a:t>rc</a:t>
            </a:r>
            <a:r>
              <a:rPr lang="en-US" sz="1400" dirty="0" smtClean="0"/>
              <a:t> = Queue1_rc     );                                                    </a:t>
            </a:r>
            <a:r>
              <a:rPr lang="en-US" sz="1400" dirty="0" smtClean="0">
                <a:solidFill>
                  <a:srgbClr val="00B050"/>
                </a:solidFill>
              </a:rPr>
              <a:t>/*  return code for Queue operations                         */</a:t>
            </a:r>
            <a:r>
              <a:rPr lang="en-US" sz="1400" dirty="0" smtClean="0"/>
              <a:t>                  </a:t>
            </a:r>
          </a:p>
          <a:p>
            <a:r>
              <a:rPr lang="en-US" sz="1400" dirty="0" smtClean="0"/>
              <a:t>  if &amp;</a:t>
            </a:r>
            <a:r>
              <a:rPr lang="en-US" sz="1400" dirty="0" err="1" smtClean="0"/>
              <a:t>QueueName._len</a:t>
            </a:r>
            <a:r>
              <a:rPr lang="en-US" sz="1400" dirty="0" smtClean="0"/>
              <a:t> &gt; 0 then do;</a:t>
            </a:r>
          </a:p>
          <a:p>
            <a:r>
              <a:rPr lang="en-US" sz="1400" dirty="0" smtClean="0"/>
              <a:t>    &amp;</a:t>
            </a:r>
            <a:r>
              <a:rPr lang="en-US" sz="1400" dirty="0" err="1" smtClean="0"/>
              <a:t>QueueName._</a:t>
            </a:r>
            <a:r>
              <a:rPr lang="en-US" sz="1400" b="1" dirty="0" err="1" smtClean="0"/>
              <a:t>key</a:t>
            </a:r>
            <a:r>
              <a:rPr lang="en-US" sz="1400" dirty="0" smtClean="0"/>
              <a:t> = &amp;</a:t>
            </a:r>
            <a:r>
              <a:rPr lang="en-US" sz="1400" dirty="0" err="1" smtClean="0"/>
              <a:t>QueueName._</a:t>
            </a:r>
            <a:r>
              <a:rPr lang="en-US" sz="2000" b="1" dirty="0" err="1" smtClean="0"/>
              <a:t>old</a:t>
            </a:r>
            <a:r>
              <a:rPr lang="en-US" sz="2000" b="1" dirty="0" smtClean="0"/>
              <a:t>;</a:t>
            </a:r>
            <a:r>
              <a:rPr lang="en-US" sz="1400" dirty="0" smtClean="0"/>
              <a:t>    </a:t>
            </a:r>
            <a:r>
              <a:rPr lang="en-US" sz="1400" dirty="0" smtClean="0"/>
              <a:t>  </a:t>
            </a:r>
            <a:r>
              <a:rPr lang="en-US" sz="1400" dirty="0" smtClean="0">
                <a:solidFill>
                  <a:srgbClr val="00B050"/>
                </a:solidFill>
              </a:rPr>
              <a:t>/* </a:t>
            </a:r>
            <a:r>
              <a:rPr lang="en-US" sz="1400" b="1" dirty="0" smtClean="0">
                <a:solidFill>
                  <a:srgbClr val="00B050"/>
                </a:solidFill>
              </a:rPr>
              <a:t>HASH KEY</a:t>
            </a:r>
            <a:r>
              <a:rPr lang="en-US" sz="1400" dirty="0" smtClean="0">
                <a:solidFill>
                  <a:srgbClr val="00B050"/>
                </a:solidFill>
              </a:rPr>
              <a:t> from   </a:t>
            </a:r>
            <a:r>
              <a:rPr lang="en-US" sz="1600" b="1" dirty="0" smtClean="0">
                <a:solidFill>
                  <a:srgbClr val="00B050"/>
                </a:solidFill>
              </a:rPr>
              <a:t>oldest location </a:t>
            </a:r>
            <a:r>
              <a:rPr lang="en-US" sz="1600" b="1" dirty="0" smtClean="0">
                <a:solidFill>
                  <a:srgbClr val="00B050"/>
                </a:solidFill>
              </a:rPr>
              <a:t>pointer</a:t>
            </a:r>
            <a:r>
              <a:rPr lang="en-US" sz="1400" dirty="0" smtClean="0">
                <a:solidFill>
                  <a:srgbClr val="00B050"/>
                </a:solidFill>
              </a:rPr>
              <a:t>  </a:t>
            </a:r>
            <a:r>
              <a:rPr lang="en-US" sz="1400" dirty="0" smtClean="0">
                <a:solidFill>
                  <a:srgbClr val="00B050"/>
                </a:solidFill>
              </a:rPr>
              <a:t>*/</a:t>
            </a:r>
          </a:p>
          <a:p>
            <a:r>
              <a:rPr lang="en-US" sz="1400" dirty="0" smtClean="0"/>
              <a:t>    &amp;</a:t>
            </a:r>
            <a:r>
              <a:rPr lang="en-US" sz="1400" dirty="0" err="1" smtClean="0"/>
              <a:t>rc</a:t>
            </a:r>
            <a:r>
              <a:rPr lang="en-US" sz="1400" dirty="0" smtClean="0"/>
              <a:t> = &amp;</a:t>
            </a:r>
            <a:r>
              <a:rPr lang="en-US" sz="1400" dirty="0" err="1" smtClean="0"/>
              <a:t>QueueName._</a:t>
            </a:r>
            <a:r>
              <a:rPr lang="en-US" sz="1400" b="1" dirty="0" err="1" smtClean="0">
                <a:solidFill>
                  <a:srgbClr val="FF0000"/>
                </a:solidFill>
              </a:rPr>
              <a:t>Hash.</a:t>
            </a:r>
            <a:r>
              <a:rPr lang="en-US" sz="1400" b="1" dirty="0" err="1" smtClean="0"/>
              <a:t>find</a:t>
            </a:r>
            <a:r>
              <a:rPr lang="en-US" sz="1400" b="1" dirty="0" smtClean="0"/>
              <a:t>();</a:t>
            </a:r>
          </a:p>
          <a:p>
            <a:r>
              <a:rPr lang="en-US" sz="1400" dirty="0" smtClean="0"/>
              <a:t>    if &amp;</a:t>
            </a:r>
            <a:r>
              <a:rPr lang="en-US" sz="1400" dirty="0" err="1" smtClean="0"/>
              <a:t>rc</a:t>
            </a:r>
            <a:r>
              <a:rPr lang="en-US" sz="1400" dirty="0" smtClean="0"/>
              <a:t> ne 0 then put "NOTE: </a:t>
            </a:r>
            <a:r>
              <a:rPr lang="en-US" sz="1400" dirty="0" err="1" smtClean="0"/>
              <a:t>Dequeue</a:t>
            </a:r>
            <a:r>
              <a:rPr lang="en-US" sz="1400" dirty="0" smtClean="0"/>
              <a:t> from Queue &amp;</a:t>
            </a:r>
            <a:r>
              <a:rPr lang="en-US" sz="1400" dirty="0" err="1" smtClean="0"/>
              <a:t>QueueName</a:t>
            </a:r>
            <a:r>
              <a:rPr lang="en-US" sz="1400" dirty="0" smtClean="0"/>
              <a:t> could not find " &amp;</a:t>
            </a:r>
            <a:r>
              <a:rPr lang="en-US" sz="1400" dirty="0" err="1" smtClean="0"/>
              <a:t>QueueName._new</a:t>
            </a:r>
            <a:r>
              <a:rPr lang="en-US" sz="1400" dirty="0" smtClean="0"/>
              <a:t>= ;</a:t>
            </a:r>
          </a:p>
          <a:p>
            <a:r>
              <a:rPr lang="en-US" sz="1400" dirty="0" smtClean="0"/>
              <a:t>    &amp;</a:t>
            </a:r>
            <a:r>
              <a:rPr lang="en-US" sz="1400" dirty="0" err="1" smtClean="0"/>
              <a:t>OutputData</a:t>
            </a:r>
            <a:r>
              <a:rPr lang="en-US" sz="1400" b="1" dirty="0" smtClean="0"/>
              <a:t> = &amp;</a:t>
            </a:r>
            <a:r>
              <a:rPr lang="en-US" sz="1400" b="1" dirty="0" err="1" smtClean="0"/>
              <a:t>QueueName._data</a:t>
            </a:r>
            <a:r>
              <a:rPr lang="en-US" sz="1400" dirty="0" smtClean="0"/>
              <a:t>;          </a:t>
            </a:r>
            <a:r>
              <a:rPr lang="en-US" sz="1400" dirty="0" smtClean="0"/>
              <a:t>       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smtClean="0">
                <a:solidFill>
                  <a:srgbClr val="00B050"/>
                </a:solidFill>
              </a:rPr>
              <a:t>/* </a:t>
            </a:r>
            <a:r>
              <a:rPr lang="en-US" sz="1400" b="1" dirty="0" smtClean="0">
                <a:solidFill>
                  <a:srgbClr val="00B050"/>
                </a:solidFill>
              </a:rPr>
              <a:t>DATA RETURNED</a:t>
            </a:r>
            <a:r>
              <a:rPr lang="en-US" sz="1400" dirty="0" smtClean="0">
                <a:solidFill>
                  <a:srgbClr val="00B050"/>
                </a:solidFill>
              </a:rPr>
              <a:t> from find  </a:t>
            </a:r>
            <a:r>
              <a:rPr lang="en-US" sz="1400" dirty="0" smtClean="0">
                <a:solidFill>
                  <a:srgbClr val="00B050"/>
                </a:solidFill>
              </a:rPr>
              <a:t>*/</a:t>
            </a:r>
          </a:p>
          <a:p>
            <a:r>
              <a:rPr lang="en-US" sz="1400" dirty="0" smtClean="0"/>
              <a:t>	 	</a:t>
            </a:r>
          </a:p>
          <a:p>
            <a:r>
              <a:rPr lang="en-US" sz="1400" dirty="0" smtClean="0"/>
              <a:t>    &amp;</a:t>
            </a:r>
            <a:r>
              <a:rPr lang="en-US" sz="1400" dirty="0" err="1" smtClean="0"/>
              <a:t>rc</a:t>
            </a:r>
            <a:r>
              <a:rPr lang="en-US" sz="1400" dirty="0" smtClean="0"/>
              <a:t> = &amp;</a:t>
            </a:r>
            <a:r>
              <a:rPr lang="en-US" sz="1400" dirty="0" err="1" smtClean="0"/>
              <a:t>QueueName._</a:t>
            </a:r>
            <a:r>
              <a:rPr lang="en-US" sz="1400" b="1" dirty="0" err="1" smtClean="0">
                <a:solidFill>
                  <a:srgbClr val="FF0000"/>
                </a:solidFill>
              </a:rPr>
              <a:t>Hash</a:t>
            </a:r>
            <a:r>
              <a:rPr lang="en-US" b="1" dirty="0" err="1" smtClean="0">
                <a:solidFill>
                  <a:srgbClr val="FF0000"/>
                </a:solidFill>
              </a:rPr>
              <a:t>.</a:t>
            </a:r>
            <a:r>
              <a:rPr lang="en-US" b="1" dirty="0" err="1" smtClean="0"/>
              <a:t>remove</a:t>
            </a:r>
            <a:r>
              <a:rPr lang="en-US" b="1" dirty="0" smtClean="0"/>
              <a:t>();  </a:t>
            </a:r>
            <a:r>
              <a:rPr lang="en-US" sz="1400" dirty="0" smtClean="0"/>
              <a:t>       </a:t>
            </a:r>
            <a:r>
              <a:rPr lang="en-US" sz="1400" dirty="0" smtClean="0"/>
              <a:t>   </a:t>
            </a:r>
            <a:r>
              <a:rPr lang="en-US" sz="1400" dirty="0" smtClean="0">
                <a:solidFill>
                  <a:srgbClr val="00B050"/>
                </a:solidFill>
              </a:rPr>
              <a:t>/*  remove the item from the hash </a:t>
            </a:r>
            <a:r>
              <a:rPr lang="en-US" sz="1400" dirty="0" smtClean="0">
                <a:solidFill>
                  <a:srgbClr val="00B050"/>
                </a:solidFill>
              </a:rPr>
              <a:t> */</a:t>
            </a:r>
            <a:endParaRPr lang="en-US" sz="1400" dirty="0" smtClean="0">
              <a:solidFill>
                <a:srgbClr val="00B050"/>
              </a:solidFill>
            </a:endParaRPr>
          </a:p>
          <a:p>
            <a:r>
              <a:rPr lang="en-US" sz="1400" dirty="0" smtClean="0"/>
              <a:t>    if &amp;</a:t>
            </a:r>
            <a:r>
              <a:rPr lang="en-US" sz="1400" dirty="0" err="1" smtClean="0"/>
              <a:t>rc</a:t>
            </a:r>
            <a:r>
              <a:rPr lang="en-US" sz="1400" dirty="0" smtClean="0"/>
              <a:t> ne 0 then put "NOTE: </a:t>
            </a:r>
            <a:r>
              <a:rPr lang="en-US" sz="1400" dirty="0" err="1" smtClean="0"/>
              <a:t>Dequeue</a:t>
            </a:r>
            <a:r>
              <a:rPr lang="en-US" sz="1400" dirty="0" smtClean="0"/>
              <a:t> from Queue &amp;</a:t>
            </a:r>
            <a:r>
              <a:rPr lang="en-US" sz="1400" dirty="0" err="1" smtClean="0"/>
              <a:t>QueueName</a:t>
            </a:r>
            <a:r>
              <a:rPr lang="en-US" sz="1400" dirty="0" smtClean="0"/>
              <a:t> could not remove " &amp;</a:t>
            </a:r>
            <a:r>
              <a:rPr lang="en-US" sz="1400" dirty="0" err="1" smtClean="0"/>
              <a:t>QueueName._new</a:t>
            </a:r>
            <a:r>
              <a:rPr lang="en-US" sz="1400" dirty="0" smtClean="0"/>
              <a:t>= ;</a:t>
            </a:r>
          </a:p>
          <a:p>
            <a:r>
              <a:rPr lang="en-US" sz="1400" dirty="0" smtClean="0"/>
              <a:t>   </a:t>
            </a:r>
            <a:r>
              <a:rPr lang="en-US" sz="2000" b="1" dirty="0" smtClean="0"/>
              <a:t> &amp;QueueName._old+1</a:t>
            </a:r>
            <a:r>
              <a:rPr lang="en-US" sz="1400" dirty="0" smtClean="0"/>
              <a:t> ;                        </a:t>
            </a:r>
            <a:r>
              <a:rPr lang="en-US" sz="1400" dirty="0" smtClean="0">
                <a:solidFill>
                  <a:srgbClr val="00B050"/>
                </a:solidFill>
              </a:rPr>
              <a:t>/* </a:t>
            </a:r>
            <a:r>
              <a:rPr lang="en-US" sz="1400" dirty="0" smtClean="0">
                <a:solidFill>
                  <a:srgbClr val="00B050"/>
                </a:solidFill>
              </a:rPr>
              <a:t> next </a:t>
            </a:r>
            <a:r>
              <a:rPr lang="en-US" sz="1400" dirty="0" smtClean="0">
                <a:solidFill>
                  <a:srgbClr val="00B050"/>
                </a:solidFill>
              </a:rPr>
              <a:t>item comes from oldest location in the hash  */</a:t>
            </a:r>
          </a:p>
          <a:p>
            <a:r>
              <a:rPr lang="en-US" sz="1400" dirty="0" smtClean="0"/>
              <a:t>   </a:t>
            </a:r>
            <a:r>
              <a:rPr lang="en-US" sz="2000" b="1" dirty="0" smtClean="0"/>
              <a:t> &amp;</a:t>
            </a:r>
            <a:r>
              <a:rPr lang="en-US" sz="2000" b="1" dirty="0" err="1" smtClean="0"/>
              <a:t>QueueName._len</a:t>
            </a:r>
            <a:r>
              <a:rPr lang="en-US" sz="2000" b="1" dirty="0" smtClean="0"/>
              <a:t>+(-1) ; </a:t>
            </a:r>
            <a:r>
              <a:rPr lang="en-US" sz="1400" dirty="0" smtClean="0"/>
              <a:t>                   </a:t>
            </a:r>
            <a:r>
              <a:rPr lang="en-US" sz="1400" dirty="0" smtClean="0">
                <a:solidFill>
                  <a:srgbClr val="00B050"/>
                </a:solidFill>
              </a:rPr>
              <a:t> /*  Queue is 1 shorter  */</a:t>
            </a:r>
          </a:p>
          <a:p>
            <a:r>
              <a:rPr lang="en-US" sz="1400" dirty="0" smtClean="0"/>
              <a:t>    &amp;</a:t>
            </a:r>
            <a:r>
              <a:rPr lang="en-US" sz="1400" dirty="0" err="1" smtClean="0"/>
              <a:t>QueueLength</a:t>
            </a:r>
            <a:r>
              <a:rPr lang="en-US" sz="1400" dirty="0" smtClean="0"/>
              <a:t> = &amp;</a:t>
            </a:r>
            <a:r>
              <a:rPr lang="en-US" sz="1400" dirty="0" err="1" smtClean="0"/>
              <a:t>QueueName._len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  end;</a:t>
            </a:r>
          </a:p>
          <a:p>
            <a:r>
              <a:rPr lang="en-US" sz="1400" dirty="0" smtClean="0"/>
              <a:t>  else do;</a:t>
            </a:r>
          </a:p>
          <a:p>
            <a:r>
              <a:rPr lang="en-US" sz="1400" dirty="0" smtClean="0"/>
              <a:t>    &amp;</a:t>
            </a:r>
            <a:r>
              <a:rPr lang="en-US" sz="1400" dirty="0" err="1" smtClean="0"/>
              <a:t>rc</a:t>
            </a:r>
            <a:r>
              <a:rPr lang="en-US" sz="1400" dirty="0" smtClean="0"/>
              <a:t> = 999999;</a:t>
            </a:r>
          </a:p>
          <a:p>
            <a:r>
              <a:rPr lang="en-US" sz="1400" dirty="0" smtClean="0"/>
              <a:t>    put "NOTE: Cannot </a:t>
            </a:r>
            <a:r>
              <a:rPr lang="en-US" sz="1400" dirty="0" err="1" smtClean="0"/>
              <a:t>Dequeue</a:t>
            </a:r>
            <a:r>
              <a:rPr lang="en-US" sz="1400" dirty="0" smtClean="0"/>
              <a:t> empty Queue  &amp;</a:t>
            </a:r>
            <a:r>
              <a:rPr lang="en-US" sz="1400" dirty="0" err="1" smtClean="0"/>
              <a:t>QueueName</a:t>
            </a:r>
            <a:r>
              <a:rPr lang="en-US" sz="1400" dirty="0" smtClean="0"/>
              <a:t> into &amp;</a:t>
            </a:r>
            <a:r>
              <a:rPr lang="en-US" sz="1400" dirty="0" err="1" smtClean="0"/>
              <a:t>OutputData</a:t>
            </a:r>
            <a:r>
              <a:rPr lang="en-US" sz="1400" dirty="0" smtClean="0"/>
              <a:t> ";</a:t>
            </a:r>
          </a:p>
          <a:p>
            <a:r>
              <a:rPr lang="en-US" sz="1400" dirty="0" smtClean="0"/>
              <a:t>  end;</a:t>
            </a:r>
          </a:p>
          <a:p>
            <a:r>
              <a:rPr lang="en-US" sz="1400" dirty="0" smtClean="0"/>
              <a:t>%mend </a:t>
            </a:r>
            <a:r>
              <a:rPr lang="en-US" sz="1400" dirty="0" err="1" smtClean="0"/>
              <a:t>QueueDequeue</a:t>
            </a:r>
            <a:r>
              <a:rPr lang="en-US" sz="1400" dirty="0" smtClean="0"/>
              <a:t>;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Application – </a:t>
            </a:r>
            <a:r>
              <a:rPr lang="en-US" dirty="0" err="1" smtClean="0"/>
              <a:t>Betweenness</a:t>
            </a:r>
            <a:r>
              <a:rPr lang="en-US" dirty="0" smtClean="0"/>
              <a:t> Centrality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Want to implement published algorithm from:</a:t>
            </a:r>
          </a:p>
          <a:p>
            <a:pPr>
              <a:buNone/>
            </a:pPr>
            <a:r>
              <a:rPr lang="en-US" dirty="0" smtClean="0"/>
              <a:t>Brandes, </a:t>
            </a:r>
            <a:r>
              <a:rPr lang="en-US" dirty="0" err="1" smtClean="0"/>
              <a:t>Ulrik</a:t>
            </a:r>
            <a:r>
              <a:rPr lang="en-US" dirty="0" smtClean="0"/>
              <a:t> </a:t>
            </a:r>
            <a:r>
              <a:rPr lang="en-US" i="1" dirty="0" smtClean="0"/>
              <a:t> A Faster Algorithm for </a:t>
            </a:r>
            <a:r>
              <a:rPr lang="en-US" i="1" dirty="0" err="1" smtClean="0"/>
              <a:t>Betweenness</a:t>
            </a:r>
            <a:r>
              <a:rPr lang="en-US" i="1" dirty="0" smtClean="0"/>
              <a:t> Centrality</a:t>
            </a:r>
            <a:r>
              <a:rPr lang="en-US" dirty="0" smtClean="0"/>
              <a:t>  Journal of Mathematical Sociology  25(2):163-177, (2001) </a:t>
            </a: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3523" t="31287" r="29911" b="32846"/>
          <a:stretch>
            <a:fillRect/>
          </a:stretch>
        </p:blipFill>
        <p:spPr bwMode="auto">
          <a:xfrm>
            <a:off x="212035" y="1447800"/>
            <a:ext cx="6036365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Algorithm includes Stack and Queue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0" y="4267200"/>
            <a:ext cx="4800600" cy="1981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00B050"/>
                </a:solidFill>
              </a:rPr>
              <a:t>/*  &lt;&lt; </a:t>
            </a:r>
            <a:r>
              <a:rPr lang="en-US" sz="2000" dirty="0" err="1" smtClean="0">
                <a:solidFill>
                  <a:srgbClr val="00B050"/>
                </a:solidFill>
              </a:rPr>
              <a:t>enqueue</a:t>
            </a:r>
            <a:r>
              <a:rPr lang="en-US" sz="2000" dirty="0" smtClean="0">
                <a:solidFill>
                  <a:srgbClr val="00B050"/>
                </a:solidFill>
              </a:rPr>
              <a:t>       s ===&gt; Q   */  </a:t>
            </a:r>
          </a:p>
          <a:p>
            <a:pPr>
              <a:buNone/>
            </a:pPr>
            <a:r>
              <a:rPr lang="en-US" sz="2000" dirty="0" smtClean="0"/>
              <a:t>%</a:t>
            </a:r>
            <a:r>
              <a:rPr lang="en-US" sz="2000" b="1" dirty="0" err="1" smtClean="0"/>
              <a:t>QueueEnqueue</a:t>
            </a:r>
            <a:r>
              <a:rPr lang="en-US" sz="2000" dirty="0" smtClean="0"/>
              <a:t>(</a:t>
            </a:r>
            <a:r>
              <a:rPr lang="en-US" sz="2000" dirty="0" err="1" smtClean="0"/>
              <a:t>QueueName</a:t>
            </a:r>
            <a:r>
              <a:rPr lang="en-US" sz="2000" dirty="0" smtClean="0"/>
              <a:t> = </a:t>
            </a:r>
            <a:r>
              <a:rPr lang="en-US" sz="2000" dirty="0" err="1" smtClean="0"/>
              <a:t>Q_Queue</a:t>
            </a:r>
            <a:r>
              <a:rPr lang="en-US" sz="2000" dirty="0" smtClean="0"/>
              <a:t>, </a:t>
            </a:r>
          </a:p>
          <a:p>
            <a:pPr>
              <a:buNone/>
            </a:pPr>
            <a:r>
              <a:rPr lang="en-US" sz="2000" dirty="0" smtClean="0"/>
              <a:t>                    </a:t>
            </a:r>
            <a:r>
              <a:rPr lang="en-US" sz="2000" dirty="0" err="1" smtClean="0"/>
              <a:t>InputData</a:t>
            </a:r>
            <a:r>
              <a:rPr lang="en-US" sz="2000" dirty="0" smtClean="0"/>
              <a:t> = </a:t>
            </a:r>
            <a:r>
              <a:rPr lang="en-US" sz="2000" dirty="0" err="1" smtClean="0"/>
              <a:t>ixS</a:t>
            </a:r>
            <a:r>
              <a:rPr lang="en-US" sz="2000" dirty="0" smtClean="0"/>
              <a:t>,                </a:t>
            </a:r>
          </a:p>
          <a:p>
            <a:pPr>
              <a:buNone/>
            </a:pPr>
            <a:r>
              <a:rPr lang="en-US" sz="2000" dirty="0" smtClean="0"/>
              <a:t>                   </a:t>
            </a:r>
            <a:r>
              <a:rPr lang="en-US" sz="2000" dirty="0" err="1" smtClean="0"/>
              <a:t>QueueLength</a:t>
            </a:r>
            <a:r>
              <a:rPr lang="en-US" sz="2000" dirty="0" smtClean="0"/>
              <a:t> = </a:t>
            </a:r>
            <a:r>
              <a:rPr lang="en-US" sz="2000" dirty="0" err="1" smtClean="0"/>
              <a:t>Q_Queue_length</a:t>
            </a:r>
            <a:r>
              <a:rPr lang="en-US" sz="2000" dirty="0" smtClean="0"/>
              <a:t>, </a:t>
            </a:r>
          </a:p>
          <a:p>
            <a:pPr>
              <a:buNone/>
            </a:pPr>
            <a:r>
              <a:rPr lang="en-US" sz="2000" dirty="0" smtClean="0"/>
              <a:t>                   </a:t>
            </a:r>
            <a:r>
              <a:rPr lang="en-US" sz="2000" dirty="0" err="1" smtClean="0"/>
              <a:t>rc</a:t>
            </a:r>
            <a:r>
              <a:rPr lang="en-US" sz="2000" dirty="0" smtClean="0"/>
              <a:t> = </a:t>
            </a:r>
            <a:r>
              <a:rPr lang="en-US" sz="2000" dirty="0" err="1" smtClean="0"/>
              <a:t>Q_Queue_rc</a:t>
            </a:r>
            <a:r>
              <a:rPr lang="en-US" sz="2000" dirty="0" smtClean="0"/>
              <a:t>  );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609600" y="3733800"/>
            <a:ext cx="3200400" cy="381000"/>
          </a:xfrm>
          <a:prstGeom prst="roundRect">
            <a:avLst/>
          </a:prstGeom>
          <a:solidFill>
            <a:srgbClr val="FFFF00">
              <a:alpha val="3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Queue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6600" dirty="0" smtClean="0"/>
              <a:t>Larry Hoyle</a:t>
            </a:r>
          </a:p>
          <a:p>
            <a:pPr algn="ctr">
              <a:buNone/>
            </a:pPr>
            <a:r>
              <a:rPr lang="en-US" sz="6600" dirty="0" smtClean="0"/>
              <a:t>LarryHoyle@ku.edu</a:t>
            </a:r>
            <a:endParaRPr lang="en-US" sz="6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Stacks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676400" y="4419600"/>
            <a:ext cx="1905000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 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676400" y="4038600"/>
            <a:ext cx="1905000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 2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676400" y="3657600"/>
            <a:ext cx="1905000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 3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676400" y="3276600"/>
            <a:ext cx="1905000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 4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676400" y="4800600"/>
            <a:ext cx="19050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Stack Stuff Here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495800" y="1981200"/>
            <a:ext cx="403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Last In First Out “LIFO”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2" grpId="1" animBg="1"/>
      <p:bldP spid="14" grpId="1" animBg="1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Stacks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676400" y="4419600"/>
            <a:ext cx="1905000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 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676400" y="4038600"/>
            <a:ext cx="1905000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 2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676400" y="3657600"/>
            <a:ext cx="1905000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 3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676400" y="4800600"/>
            <a:ext cx="19050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Stack Stuff Here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495800" y="1981200"/>
            <a:ext cx="403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Last In First Out “LIFO”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1" animBg="1"/>
      <p:bldP spid="10" grpId="1" animBg="1"/>
      <p:bldP spid="11" grpId="1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Queues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676400" y="4419600"/>
            <a:ext cx="1905000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 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676400" y="4038600"/>
            <a:ext cx="1905000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 2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676400" y="3657600"/>
            <a:ext cx="1905000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 3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676400" y="3276600"/>
            <a:ext cx="1905000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 4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676400" y="4800600"/>
            <a:ext cx="1905000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Queue Forms Here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495800" y="1981200"/>
            <a:ext cx="426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First In First Out “FIFO”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1" grpId="0" animBg="1"/>
      <p:bldP spid="12" grpId="0" animBg="1"/>
      <p:bldP spid="14" grpId="1" animBg="1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Queues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676400" y="4419600"/>
            <a:ext cx="1905000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 2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676400" y="4038600"/>
            <a:ext cx="1905000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 3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676400" y="3657600"/>
            <a:ext cx="1905000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 4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676400" y="4800600"/>
            <a:ext cx="1905000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Queue Forms Here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495800" y="1981200"/>
            <a:ext cx="4267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Everybody moves up -</a:t>
            </a:r>
          </a:p>
          <a:p>
            <a:r>
              <a:rPr lang="en-US" sz="3200" dirty="0" smtClean="0"/>
              <a:t>  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4572000" y="2895600"/>
            <a:ext cx="3733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more complicated memory management than for a stack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 animBg="1"/>
      <p:bldP spid="13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Queues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676400" y="4419600"/>
            <a:ext cx="1905000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 3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676400" y="4038600"/>
            <a:ext cx="1905000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 4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676400" y="4800600"/>
            <a:ext cx="1905000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Queue Forms Here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495800" y="1981200"/>
            <a:ext cx="426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First In First Out “FIFO”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Queues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676400" y="4419600"/>
            <a:ext cx="1905000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 4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676400" y="4800600"/>
            <a:ext cx="1905000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Queue Forms Here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495800" y="1981200"/>
            <a:ext cx="426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First In First Out “FIFO”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Object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loud 4"/>
          <p:cNvSpPr/>
          <p:nvPr/>
        </p:nvSpPr>
        <p:spPr>
          <a:xfrm>
            <a:off x="3581400" y="1524000"/>
            <a:ext cx="5562600" cy="4572000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4800600" y="4800600"/>
            <a:ext cx="1981200" cy="369332"/>
            <a:chOff x="4800600" y="4800600"/>
            <a:chExt cx="1981200" cy="369332"/>
          </a:xfrm>
        </p:grpSpPr>
        <p:sp>
          <p:nvSpPr>
            <p:cNvPr id="6" name="TextBox 5"/>
            <p:cNvSpPr txBox="1"/>
            <p:nvPr/>
          </p:nvSpPr>
          <p:spPr>
            <a:xfrm>
              <a:off x="4800600" y="4800600"/>
              <a:ext cx="68580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key1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791200" y="4800600"/>
              <a:ext cx="99060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value1</a:t>
              </a:r>
              <a:endParaRPr lang="en-US" dirty="0"/>
            </a:p>
          </p:txBody>
        </p:sp>
        <p:cxnSp>
          <p:nvCxnSpPr>
            <p:cNvPr id="14" name="Straight Arrow Connector 13"/>
            <p:cNvCxnSpPr>
              <a:stCxn id="6" idx="3"/>
              <a:endCxn id="9" idx="1"/>
            </p:cNvCxnSpPr>
            <p:nvPr/>
          </p:nvCxnSpPr>
          <p:spPr>
            <a:xfrm>
              <a:off x="5486400" y="4985266"/>
              <a:ext cx="304800" cy="1588"/>
            </a:xfrm>
            <a:prstGeom prst="straightConnector1">
              <a:avLst/>
            </a:prstGeom>
            <a:ln w="539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6477000" y="3581400"/>
            <a:ext cx="2133600" cy="369332"/>
            <a:chOff x="6477000" y="3581400"/>
            <a:chExt cx="2133600" cy="369332"/>
          </a:xfrm>
        </p:grpSpPr>
        <p:sp>
          <p:nvSpPr>
            <p:cNvPr id="7" name="TextBox 6"/>
            <p:cNvSpPr txBox="1"/>
            <p:nvPr/>
          </p:nvSpPr>
          <p:spPr>
            <a:xfrm>
              <a:off x="6477000" y="3581400"/>
              <a:ext cx="83820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key25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620000" y="3581400"/>
              <a:ext cx="99060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value25</a:t>
              </a:r>
              <a:endParaRPr lang="en-US" dirty="0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7315200" y="3733800"/>
              <a:ext cx="304800" cy="1588"/>
            </a:xfrm>
            <a:prstGeom prst="straightConnector1">
              <a:avLst/>
            </a:prstGeom>
            <a:ln w="539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4724400" y="2362200"/>
            <a:ext cx="1981200" cy="369332"/>
            <a:chOff x="4724400" y="2362200"/>
            <a:chExt cx="1981200" cy="369332"/>
          </a:xfrm>
        </p:grpSpPr>
        <p:sp>
          <p:nvSpPr>
            <p:cNvPr id="8" name="TextBox 7"/>
            <p:cNvSpPr txBox="1"/>
            <p:nvPr/>
          </p:nvSpPr>
          <p:spPr>
            <a:xfrm>
              <a:off x="4724400" y="2362200"/>
              <a:ext cx="68580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key8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715000" y="2362200"/>
              <a:ext cx="99060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value8</a:t>
              </a:r>
              <a:endParaRPr lang="en-US" dirty="0"/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5410200" y="2590800"/>
              <a:ext cx="304800" cy="1588"/>
            </a:xfrm>
            <a:prstGeom prst="straightConnector1">
              <a:avLst/>
            </a:prstGeom>
            <a:ln w="539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/>
          <p:cNvSpPr txBox="1"/>
          <p:nvPr/>
        </p:nvSpPr>
        <p:spPr>
          <a:xfrm>
            <a:off x="152400" y="31242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Oh Hash Object – Add these Key-Value pairs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Object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SGF2009 paper 084, Larry Hoyle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F459-A7EF-4587-B742-220D7CF46D9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loud 4"/>
          <p:cNvSpPr/>
          <p:nvPr/>
        </p:nvSpPr>
        <p:spPr>
          <a:xfrm>
            <a:off x="3581400" y="1524000"/>
            <a:ext cx="5562600" cy="4572000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800600" y="4800600"/>
            <a:ext cx="6858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key1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77000" y="3581400"/>
            <a:ext cx="838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key25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724400" y="2362200"/>
            <a:ext cx="6858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key8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791200" y="4800600"/>
            <a:ext cx="9906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620000" y="3581400"/>
            <a:ext cx="9906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value25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715000" y="2362200"/>
            <a:ext cx="9906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value8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6" idx="3"/>
            <a:endCxn id="9" idx="1"/>
          </p:cNvCxnSpPr>
          <p:nvPr/>
        </p:nvCxnSpPr>
        <p:spPr>
          <a:xfrm>
            <a:off x="5486400" y="4985266"/>
            <a:ext cx="304800" cy="1588"/>
          </a:xfrm>
          <a:prstGeom prst="straightConnector1">
            <a:avLst/>
          </a:prstGeom>
          <a:ln w="539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7315200" y="3733800"/>
            <a:ext cx="304800" cy="1588"/>
          </a:xfrm>
          <a:prstGeom prst="straightConnector1">
            <a:avLst/>
          </a:prstGeom>
          <a:ln w="539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410200" y="2590800"/>
            <a:ext cx="304800" cy="1588"/>
          </a:xfrm>
          <a:prstGeom prst="straightConnector1">
            <a:avLst/>
          </a:prstGeom>
          <a:ln w="539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52400" y="31242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Oh Hash Object - Give me the value for key8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SGF2009">
      <a:dk1>
        <a:srgbClr val="003B67"/>
      </a:dk1>
      <a:lt1>
        <a:srgbClr val="E5EFF9"/>
      </a:lt1>
      <a:dk2>
        <a:srgbClr val="003B67"/>
      </a:dk2>
      <a:lt2>
        <a:srgbClr val="E5EFF9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</TotalTime>
  <Words>972</Words>
  <Application>Microsoft Office PowerPoint</Application>
  <PresentationFormat>On-screen Show (4:3)</PresentationFormat>
  <Paragraphs>204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Implementing Stack and Queue Data Structures with SAS® Hash Objects </vt:lpstr>
      <vt:lpstr>Stacks</vt:lpstr>
      <vt:lpstr>Stacks</vt:lpstr>
      <vt:lpstr>Queues</vt:lpstr>
      <vt:lpstr>Queues</vt:lpstr>
      <vt:lpstr>Queues</vt:lpstr>
      <vt:lpstr>Queues</vt:lpstr>
      <vt:lpstr>Hash Object</vt:lpstr>
      <vt:lpstr>Hash Object</vt:lpstr>
      <vt:lpstr>Hash Object</vt:lpstr>
      <vt:lpstr>Hash Object</vt:lpstr>
      <vt:lpstr>Hash Object</vt:lpstr>
      <vt:lpstr>Stack Push Operation</vt:lpstr>
      <vt:lpstr>Stack Pop Operation</vt:lpstr>
      <vt:lpstr>Queue Enqueue</vt:lpstr>
      <vt:lpstr>Queue Dequeue Operation</vt:lpstr>
      <vt:lpstr>Application – Betweenness Centrality</vt:lpstr>
      <vt:lpstr>Algorithm includes Stack and Queue Operations</vt:lpstr>
      <vt:lpstr>Question Queue</vt:lpstr>
    </vt:vector>
  </TitlesOfParts>
  <Company>University of Kansas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Implementing Stack and Queue Data Structures with SAS® Hash Objects </dc:title>
  <dc:creator>lhoyle</dc:creator>
  <cp:lastModifiedBy>lhoyle</cp:lastModifiedBy>
  <cp:revision>68</cp:revision>
  <dcterms:created xsi:type="dcterms:W3CDTF">2008-12-18T20:54:36Z</dcterms:created>
  <dcterms:modified xsi:type="dcterms:W3CDTF">2009-03-09T15:51:11Z</dcterms:modified>
</cp:coreProperties>
</file>